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5.xml" ContentType="application/vnd.openxmlformats-officedocument.presentationml.notesSlide+xml"/>
  <Override PartName="/ppt/tags/tag65.xml" ContentType="application/vnd.openxmlformats-officedocument.presentationml.tags+xml"/>
  <Override PartName="/ppt/notesSlides/notesSlide6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562" r:id="rId2"/>
    <p:sldId id="575" r:id="rId3"/>
    <p:sldId id="576" r:id="rId4"/>
    <p:sldId id="577" r:id="rId5"/>
    <p:sldId id="578" r:id="rId6"/>
    <p:sldId id="579" r:id="rId7"/>
    <p:sldId id="629" r:id="rId8"/>
    <p:sldId id="588" r:id="rId9"/>
    <p:sldId id="580" r:id="rId10"/>
    <p:sldId id="630" r:id="rId11"/>
    <p:sldId id="600" r:id="rId12"/>
    <p:sldId id="582" r:id="rId13"/>
    <p:sldId id="584" r:id="rId14"/>
    <p:sldId id="583" r:id="rId15"/>
    <p:sldId id="601" r:id="rId16"/>
    <p:sldId id="602" r:id="rId17"/>
    <p:sldId id="607" r:id="rId18"/>
    <p:sldId id="603" r:id="rId19"/>
    <p:sldId id="604" r:id="rId20"/>
    <p:sldId id="605" r:id="rId21"/>
    <p:sldId id="589" r:id="rId22"/>
    <p:sldId id="586" r:id="rId23"/>
    <p:sldId id="658" r:id="rId24"/>
    <p:sldId id="659" r:id="rId25"/>
    <p:sldId id="590" r:id="rId26"/>
    <p:sldId id="587" r:id="rId27"/>
    <p:sldId id="606" r:id="rId28"/>
    <p:sldId id="591" r:id="rId29"/>
    <p:sldId id="592" r:id="rId30"/>
    <p:sldId id="620" r:id="rId31"/>
    <p:sldId id="623" r:id="rId32"/>
    <p:sldId id="621" r:id="rId33"/>
    <p:sldId id="657" r:id="rId34"/>
    <p:sldId id="624" r:id="rId35"/>
    <p:sldId id="622" r:id="rId36"/>
    <p:sldId id="625" r:id="rId37"/>
    <p:sldId id="593" r:id="rId38"/>
  </p:sldIdLst>
  <p:sldSz cx="9144000" cy="5143500" type="screen16x9"/>
  <p:notesSz cx="6858000" cy="9144000"/>
  <p:embeddedFontLst>
    <p:embeddedFont>
      <p:font typeface="MiSans Light" panose="02010600030101010101" charset="-122"/>
      <p:regular r:id="rId41"/>
    </p:embeddedFont>
    <p:embeddedFont>
      <p:font typeface="思源宋体 CN Heavy" panose="02010600030101010101" charset="-122"/>
      <p:bold r:id="rId42"/>
    </p:embeddedFont>
    <p:embeddedFont>
      <p:font typeface="Montserrat Black" panose="00000A00000000000000" pitchFamily="2" charset="0"/>
      <p:bold r:id="rId43"/>
    </p:embeddedFont>
    <p:embeddedFont>
      <p:font typeface="Montserrat ExtraBold" panose="00000900000000000000" pitchFamily="2" charset="0"/>
      <p:bold r:id="rId44"/>
    </p:embeddedFont>
  </p:embeddedFontLst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00" userDrawn="1">
          <p15:clr>
            <a:srgbClr val="A4A3A4"/>
          </p15:clr>
        </p15:guide>
        <p15:guide id="2" pos="5422" userDrawn="1">
          <p15:clr>
            <a:srgbClr val="A4A3A4"/>
          </p15:clr>
        </p15:guide>
        <p15:guide id="4" orient="horz" pos="451" userDrawn="1">
          <p15:clr>
            <a:srgbClr val="A4A3A4"/>
          </p15:clr>
        </p15:guide>
        <p15:guide id="5" orient="horz" pos="3028" userDrawn="1">
          <p15:clr>
            <a:srgbClr val="A4A3A4"/>
          </p15:clr>
        </p15:guide>
        <p15:guide id="7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BF0"/>
    <a:srgbClr val="ABCDF5"/>
    <a:srgbClr val="FE91E0"/>
    <a:srgbClr val="DEB2E5"/>
    <a:srgbClr val="3660C4"/>
    <a:srgbClr val="395ABF"/>
    <a:srgbClr val="FEFCFD"/>
    <a:srgbClr val="EE9CA7"/>
    <a:srgbClr val="FFFFC2"/>
    <a:srgbClr val="D25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90" y="82"/>
      </p:cViewPr>
      <p:guideLst>
        <p:guide pos="200"/>
        <p:guide pos="5422"/>
        <p:guide orient="horz" pos="451"/>
        <p:guide orient="horz" pos="3028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  <a:t>2024/3/24</a:t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  <a:t>‹#›</a:t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 rotWithShape="1">
          <a:blip r:embed="rId2"/>
          <a:srcRect l="14683" r="14683" b="29237"/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764289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2785246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2"/>
          </p:nvPr>
        </p:nvSpPr>
        <p:spPr>
          <a:xfrm>
            <a:off x="4806203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827159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图片占位符 2"/>
          <p:cNvSpPr>
            <a:spLocks noGrp="1"/>
          </p:cNvSpPr>
          <p:nvPr>
            <p:ph type="pic" sz="quarter" idx="10"/>
          </p:nvPr>
        </p:nvSpPr>
        <p:spPr>
          <a:xfrm>
            <a:off x="355599" y="1394052"/>
            <a:ext cx="2520823" cy="1263622"/>
          </a:xfrm>
          <a:prstGeom prst="roundRect">
            <a:avLst>
              <a:gd name="adj" fmla="val 632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2"/>
          <p:cNvSpPr>
            <a:spLocks noGrp="1"/>
          </p:cNvSpPr>
          <p:nvPr>
            <p:ph type="pic" sz="quarter" idx="11"/>
          </p:nvPr>
        </p:nvSpPr>
        <p:spPr>
          <a:xfrm>
            <a:off x="3305238" y="1394052"/>
            <a:ext cx="2520823" cy="1263622"/>
          </a:xfrm>
          <a:prstGeom prst="roundRect">
            <a:avLst>
              <a:gd name="adj" fmla="val 632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254877" y="1394052"/>
            <a:ext cx="2520823" cy="1263622"/>
          </a:xfrm>
          <a:prstGeom prst="roundRect">
            <a:avLst>
              <a:gd name="adj" fmla="val 6329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4294556" y="1624154"/>
            <a:ext cx="1029199" cy="1029199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170262" y="1499860"/>
            <a:ext cx="1277786" cy="1277786"/>
            <a:chOff x="404110" y="1567758"/>
            <a:chExt cx="1493778" cy="1493778"/>
          </a:xfrm>
        </p:grpSpPr>
        <p:sp>
          <p:nvSpPr>
            <p:cNvPr id="4" name="弧形 3"/>
            <p:cNvSpPr/>
            <p:nvPr userDrawn="1"/>
          </p:nvSpPr>
          <p:spPr>
            <a:xfrm>
              <a:off x="486660" y="1650308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" name="椭圆 5"/>
            <p:cNvSpPr/>
            <p:nvPr userDrawn="1"/>
          </p:nvSpPr>
          <p:spPr>
            <a:xfrm>
              <a:off x="404110" y="1567758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7" name="图片占位符 2"/>
          <p:cNvSpPr>
            <a:spLocks noGrp="1"/>
          </p:cNvSpPr>
          <p:nvPr>
            <p:ph type="pic" sz="quarter" idx="11"/>
          </p:nvPr>
        </p:nvSpPr>
        <p:spPr>
          <a:xfrm>
            <a:off x="5909541" y="1624154"/>
            <a:ext cx="1029199" cy="1029199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785247" y="1499860"/>
            <a:ext cx="1277786" cy="1277786"/>
            <a:chOff x="404110" y="1567758"/>
            <a:chExt cx="1493778" cy="1493778"/>
          </a:xfrm>
        </p:grpSpPr>
        <p:sp>
          <p:nvSpPr>
            <p:cNvPr id="9" name="弧形 8"/>
            <p:cNvSpPr/>
            <p:nvPr userDrawn="1"/>
          </p:nvSpPr>
          <p:spPr>
            <a:xfrm>
              <a:off x="486660" y="1650308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404110" y="1567758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11" name="图片占位符 2"/>
          <p:cNvSpPr>
            <a:spLocks noGrp="1"/>
          </p:cNvSpPr>
          <p:nvPr>
            <p:ph type="pic" sz="quarter" idx="12"/>
          </p:nvPr>
        </p:nvSpPr>
        <p:spPr>
          <a:xfrm>
            <a:off x="7606413" y="1624154"/>
            <a:ext cx="1029199" cy="1029199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7482119" y="1499860"/>
            <a:ext cx="1277786" cy="1277786"/>
            <a:chOff x="404110" y="1567758"/>
            <a:chExt cx="1493778" cy="1493778"/>
          </a:xfrm>
        </p:grpSpPr>
        <p:sp>
          <p:nvSpPr>
            <p:cNvPr id="13" name="弧形 12"/>
            <p:cNvSpPr/>
            <p:nvPr userDrawn="1"/>
          </p:nvSpPr>
          <p:spPr>
            <a:xfrm>
              <a:off x="486660" y="1650308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404110" y="1567758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5F040-ED43-464F-96F2-927121FE6FD0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E31C-667C-455E-B312-3B73BAEC6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Sans Light" panose="000004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3.xml"/><Relationship Id="rId7" Type="http://schemas.openxmlformats.org/officeDocument/2006/relationships/image" Target="../media/image1.jpe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8.xml"/><Relationship Id="rId7" Type="http://schemas.openxmlformats.org/officeDocument/2006/relationships/image" Target="../media/image13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64.xml"/><Relationship Id="rId7" Type="http://schemas.openxmlformats.org/officeDocument/2006/relationships/image" Target="../media/image29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3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8.xml"/><Relationship Id="rId7" Type="http://schemas.openxmlformats.org/officeDocument/2006/relationships/image" Target="../media/image1.jpe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9.xml"/><Relationship Id="rId7" Type="http://schemas.openxmlformats.org/officeDocument/2006/relationships/image" Target="../media/image1.jpe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8.xml"/><Relationship Id="rId7" Type="http://schemas.openxmlformats.org/officeDocument/2006/relationships/image" Target="../media/image1.jpe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3.xml"/><Relationship Id="rId7" Type="http://schemas.openxmlformats.org/officeDocument/2006/relationships/image" Target="../media/image1.jpe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3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04.xml"/><Relationship Id="rId7" Type="http://schemas.openxmlformats.org/officeDocument/2006/relationships/image" Target="../media/image1.jpe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6.xml"/><Relationship Id="rId4" Type="http://schemas.openxmlformats.org/officeDocument/2006/relationships/tags" Target="../tags/tag10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5.xml"/><Relationship Id="rId7" Type="http://schemas.openxmlformats.org/officeDocument/2006/relationships/image" Target="../media/image1.jpe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4897" y="1973918"/>
            <a:ext cx="366523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140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</a:rPr>
              <a:t>软件需求分析项目评审</a:t>
            </a:r>
          </a:p>
        </p:txBody>
      </p:sp>
      <p:sp>
        <p:nvSpPr>
          <p:cNvPr id="12" name="文本框 16"/>
          <p:cNvSpPr txBox="1"/>
          <p:nvPr/>
        </p:nvSpPr>
        <p:spPr>
          <a:xfrm>
            <a:off x="-371475" y="942975"/>
            <a:ext cx="10010775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+mj-lt"/>
                <a:ea typeface="思源宋体 CN Heavy" panose="02020900000000000000" charset="-122"/>
              </a:rPr>
              <a:t>超算中心运营管理门户网站</a:t>
            </a: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455467" y="2127807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551869" y="2127807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19" name="图片 18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83485" y="1076325"/>
            <a:ext cx="4188460" cy="418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项目章程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6741" y="4858871"/>
            <a:ext cx="81451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126940" y="4858871"/>
            <a:ext cx="8901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995" y="780415"/>
            <a:ext cx="3503295" cy="40265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96840" y="820420"/>
            <a:ext cx="3094355" cy="4001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需求工程项目计划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03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355600" y="1816198"/>
            <a:ext cx="2145323" cy="2156554"/>
          </a:xfrm>
          <a:prstGeom prst="ellipse">
            <a:avLst/>
          </a:prstGeom>
          <a:solidFill>
            <a:schemeClr val="bg1">
              <a:alpha val="25000"/>
            </a:schemeClr>
          </a:solidFill>
          <a:ln w="3175">
            <a:solidFill>
              <a:schemeClr val="bg1"/>
            </a:solidFill>
            <a:prstDash val="solid"/>
          </a:ln>
          <a:effectLst>
            <a:outerShdw blurRad="355600" dist="38100" dir="2700000" algn="tl" rotWithShape="0">
              <a:schemeClr val="bg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项目计划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6245" y="873760"/>
            <a:ext cx="3477895" cy="4204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07485" y="767080"/>
            <a:ext cx="4768215" cy="1242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98925" y="2012315"/>
            <a:ext cx="4676775" cy="1457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14140" y="3813175"/>
            <a:ext cx="5107305" cy="1033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人员分工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5600" y="789940"/>
            <a:ext cx="3902075" cy="4342765"/>
          </a:xfrm>
          <a:prstGeom prst="rect">
            <a:avLst/>
          </a:prstGeom>
        </p:spPr>
      </p:pic>
      <p:pic>
        <p:nvPicPr>
          <p:cNvPr id="3" name="图片 -2147482623" descr="1ef3ccbf046f8340eddbb672aef09f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00500" y="1588770"/>
            <a:ext cx="4956175" cy="3314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24847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项目干系人分析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8445" y="870585"/>
            <a:ext cx="3853815" cy="416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56710" y="859790"/>
            <a:ext cx="4618990" cy="4218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24847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4145" y="1042670"/>
            <a:ext cx="5081270" cy="3660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5415" y="847090"/>
            <a:ext cx="3792855" cy="4243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30029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项目子计划：风险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5600" y="822960"/>
            <a:ext cx="3429635" cy="4268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96510" y="941070"/>
            <a:ext cx="3679190" cy="4032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387858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项目子计划：风险应对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8300" y="941070"/>
            <a:ext cx="3869055" cy="4166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29430" y="966470"/>
            <a:ext cx="3505200" cy="415798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834630" y="941070"/>
            <a:ext cx="1274445" cy="28949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zh-CN" b="0">
                <a:ea typeface="宋体" panose="02010600030101010101" pitchFamily="2" charset="-122"/>
              </a:rPr>
              <a:t>通过以上的控制措施，可以确保需求管理过程的有效性和效率，最大程度地满足利益相关者的需求，并提高项目或产品的成功交付率。</a:t>
            </a:r>
            <a:endParaRPr lang="zh-CN" altLang="en-US" b="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442595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项目子计划：人力资源及预算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24730" y="867410"/>
            <a:ext cx="4144645" cy="41592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27940" y="941070"/>
            <a:ext cx="4828540" cy="4048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442595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</a:t>
            </a:r>
            <a:r>
              <a:rPr lang="en-US" altLang="zh-CN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WBS</a:t>
            </a:r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结构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b="48151"/>
          <a:stretch>
            <a:fillRect/>
          </a:stretch>
        </p:blipFill>
        <p:spPr>
          <a:xfrm>
            <a:off x="4411980" y="808355"/>
            <a:ext cx="4439285" cy="2205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84395" y="3280410"/>
            <a:ext cx="4166870" cy="1831340"/>
          </a:xfrm>
          <a:prstGeom prst="rect">
            <a:avLst/>
          </a:prstGeom>
        </p:spPr>
      </p:pic>
      <p:pic>
        <p:nvPicPr>
          <p:cNvPr id="4" name="图片 -2147482617" descr="fe25e8c4f017ea0556f21608446109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5283" y="868998"/>
            <a:ext cx="3903345" cy="42424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23975" y="235585"/>
            <a:ext cx="2082165" cy="252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endParaRPr lang="en-US" altLang="zh-CN" sz="1050" spc="0">
              <a:solidFill>
                <a:srgbClr val="395ABF"/>
              </a:solidFill>
              <a:effectLst/>
              <a:latin typeface="+mn-ea"/>
              <a:ea typeface="+mn-ea"/>
              <a:sym typeface="MiSans Light" panose="000004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44367" y="1061426"/>
            <a:ext cx="11032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zh-CN" sz="1000">
                <a:ln w="3175">
                  <a:noFill/>
                </a:ln>
                <a:solidFill>
                  <a:srgbClr val="3660C4"/>
                </a:solidFill>
                <a:latin typeface="+mn-ea"/>
              </a:rPr>
              <a:t>NEW PRODUCT LAUNCH</a:t>
            </a:r>
            <a:endParaRPr lang="zh-CN" altLang="en-US" sz="1000">
              <a:ln w="3175">
                <a:noFill/>
              </a:ln>
              <a:solidFill>
                <a:srgbClr val="3660C4"/>
              </a:solidFill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15360" y="784860"/>
            <a:ext cx="2816225" cy="830580"/>
            <a:chOff x="270" y="1182"/>
            <a:chExt cx="4435" cy="1308"/>
          </a:xfrm>
        </p:grpSpPr>
        <p:sp>
          <p:nvSpPr>
            <p:cNvPr id="2" name="文本框 16"/>
            <p:cNvSpPr txBox="1"/>
            <p:nvPr/>
          </p:nvSpPr>
          <p:spPr>
            <a:xfrm>
              <a:off x="270" y="1182"/>
              <a:ext cx="3185" cy="130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99CC00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03" y="1642"/>
              <a:ext cx="2202" cy="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2600"/>
                </a:lnSpc>
                <a:defRPr sz="2000">
                  <a:solidFill>
                    <a:schemeClr val="bg1"/>
                  </a:solidFill>
                  <a:latin typeface="Montserrat Black" panose="00000A00000000000000" pitchFamily="2" charset="0"/>
                </a:defRPr>
              </a:lvl1pPr>
            </a:lstStyle>
            <a:p>
              <a:pPr algn="dist">
                <a:lnSpc>
                  <a:spcPct val="100000"/>
                </a:lnSpc>
              </a:pPr>
              <a:r>
                <a:rPr lang="en-US" altLang="zh-CN" sz="1000">
                  <a:solidFill>
                    <a:srgbClr val="3660C4"/>
                  </a:solidFill>
                </a:rPr>
                <a:t>CONTENTS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36273" y="1983030"/>
            <a:ext cx="1585315" cy="1095918"/>
            <a:chOff x="580987" y="1941480"/>
            <a:chExt cx="1585315" cy="1095918"/>
          </a:xfrm>
        </p:grpSpPr>
        <p:sp>
          <p:nvSpPr>
            <p:cNvPr id="11" name="矩形 10"/>
            <p:cNvSpPr/>
            <p:nvPr/>
          </p:nvSpPr>
          <p:spPr>
            <a:xfrm>
              <a:off x="580987" y="2392238"/>
              <a:ext cx="1585315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可行性分析报告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01.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538516" y="1983030"/>
            <a:ext cx="1585315" cy="819058"/>
            <a:chOff x="580987" y="1941480"/>
            <a:chExt cx="1585315" cy="819058"/>
          </a:xfrm>
        </p:grpSpPr>
        <p:sp>
          <p:nvSpPr>
            <p:cNvPr id="23" name="矩形 22"/>
            <p:cNvSpPr/>
            <p:nvPr/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项目章程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02.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740759" y="1983030"/>
            <a:ext cx="1585315" cy="1095918"/>
            <a:chOff x="580987" y="1941480"/>
            <a:chExt cx="1585315" cy="1095918"/>
          </a:xfrm>
        </p:grpSpPr>
        <p:sp>
          <p:nvSpPr>
            <p:cNvPr id="32" name="矩形 31"/>
            <p:cNvSpPr/>
            <p:nvPr/>
          </p:nvSpPr>
          <p:spPr>
            <a:xfrm>
              <a:off x="580987" y="2392238"/>
              <a:ext cx="1585315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需求工程项目计划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03.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943001" y="1983030"/>
            <a:ext cx="1585315" cy="819058"/>
            <a:chOff x="580987" y="1941480"/>
            <a:chExt cx="1585315" cy="819058"/>
          </a:xfrm>
        </p:grpSpPr>
        <p:sp>
          <p:nvSpPr>
            <p:cNvPr id="37" name="矩形 36"/>
            <p:cNvSpPr/>
            <p:nvPr/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会议记录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04.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358775" y="1630017"/>
            <a:ext cx="8388819" cy="0"/>
          </a:xfrm>
          <a:prstGeom prst="line">
            <a:avLst/>
          </a:prstGeom>
          <a:ln>
            <a:solidFill>
              <a:srgbClr val="3660C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0408" y="3524810"/>
            <a:ext cx="1585315" cy="819058"/>
            <a:chOff x="580987" y="1941480"/>
            <a:chExt cx="1585315" cy="819058"/>
          </a:xfrm>
        </p:grpSpPr>
        <p:sp>
          <p:nvSpPr>
            <p:cNvPr id="18" name="矩形 17"/>
            <p:cNvSpPr/>
            <p:nvPr>
              <p:custDataLst>
                <p:tags r:id="rId12"/>
              </p:custDataLst>
            </p:nvPr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甘特图</a:t>
              </a:r>
            </a:p>
          </p:txBody>
        </p:sp>
        <p:sp>
          <p:nvSpPr>
            <p:cNvPr id="29" name="文本框 28"/>
            <p:cNvSpPr txBox="1"/>
            <p:nvPr>
              <p:custDataLst>
                <p:tags r:id="rId13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05.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511148" y="3524810"/>
            <a:ext cx="1585315" cy="819058"/>
            <a:chOff x="580987" y="1941480"/>
            <a:chExt cx="1585315" cy="819058"/>
          </a:xfrm>
        </p:grpSpPr>
        <p:sp>
          <p:nvSpPr>
            <p:cNvPr id="43" name="矩形 42"/>
            <p:cNvSpPr/>
            <p:nvPr>
              <p:custDataLst>
                <p:tags r:id="rId10"/>
              </p:custDataLst>
            </p:nvPr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参考资料</a:t>
              </a:r>
            </a:p>
          </p:txBody>
        </p:sp>
        <p:sp>
          <p:nvSpPr>
            <p:cNvPr id="46" name="文本框 45"/>
            <p:cNvSpPr txBox="1"/>
            <p:nvPr>
              <p:custDataLst>
                <p:tags r:id="rId11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06.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746348" y="3524810"/>
            <a:ext cx="1585315" cy="1095918"/>
            <a:chOff x="580987" y="1941480"/>
            <a:chExt cx="1585315" cy="1095918"/>
          </a:xfrm>
        </p:grpSpPr>
        <p:sp>
          <p:nvSpPr>
            <p:cNvPr id="48" name="矩形 47"/>
            <p:cNvSpPr/>
            <p:nvPr>
              <p:custDataLst>
                <p:tags r:id="rId8"/>
              </p:custDataLst>
            </p:nvPr>
          </p:nvSpPr>
          <p:spPr>
            <a:xfrm>
              <a:off x="580987" y="2392238"/>
              <a:ext cx="1585315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项目分工及评价</a:t>
              </a:r>
            </a:p>
          </p:txBody>
        </p:sp>
        <p:sp>
          <p:nvSpPr>
            <p:cNvPr id="51" name="文本框 50"/>
            <p:cNvSpPr txBox="1"/>
            <p:nvPr>
              <p:custDataLst>
                <p:tags r:id="rId9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07.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42813" y="3524810"/>
            <a:ext cx="1585315" cy="819058"/>
            <a:chOff x="580987" y="1941480"/>
            <a:chExt cx="1585315" cy="819058"/>
          </a:xfrm>
        </p:grpSpPr>
        <p:sp>
          <p:nvSpPr>
            <p:cNvPr id="53" name="矩形 52"/>
            <p:cNvSpPr/>
            <p:nvPr>
              <p:custDataLst>
                <p:tags r:id="rId6"/>
              </p:custDataLst>
            </p:nvPr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项目中的问题</a:t>
              </a:r>
            </a:p>
          </p:txBody>
        </p:sp>
        <p:sp>
          <p:nvSpPr>
            <p:cNvPr id="56" name="文本框 55"/>
            <p:cNvSpPr txBox="1"/>
            <p:nvPr>
              <p:custDataLst>
                <p:tags r:id="rId7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08.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pic>
        <p:nvPicPr>
          <p:cNvPr id="13" name="图片 12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442595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项目子计划：项目分工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6745" y="1250315"/>
            <a:ext cx="7877810" cy="3533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7730" y="107315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对每个组员进行了合理分工，并为计划中的每项任务数指定了负责人。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67946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会议记录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04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会议记录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260" y="873760"/>
            <a:ext cx="3967480" cy="4109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40580" y="1755775"/>
            <a:ext cx="4135120" cy="234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会议记录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9260" y="853440"/>
            <a:ext cx="4288155" cy="4209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67885" y="1694815"/>
            <a:ext cx="4291330" cy="2731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会议记录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b="23917"/>
          <a:stretch>
            <a:fillRect/>
          </a:stretch>
        </p:blipFill>
        <p:spPr>
          <a:xfrm>
            <a:off x="159385" y="873760"/>
            <a:ext cx="4467860" cy="3234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27245" y="1932305"/>
            <a:ext cx="4516755" cy="174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甘特图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05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项目进度总表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4570" y="832485"/>
            <a:ext cx="6901180" cy="4243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项目进度详细表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8905" y="1198245"/>
            <a:ext cx="4935220" cy="300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20" y="1198245"/>
            <a:ext cx="4766945" cy="3006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410098" y="736600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甘特图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06770" y="2432685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这是第一版，之后随着课程的进展也会进行更新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0210" y="766763"/>
            <a:ext cx="5274310" cy="4311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410098" y="736600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97942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项目管理配置工具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b="31656"/>
          <a:stretch>
            <a:fillRect/>
          </a:stretch>
        </p:blipFill>
        <p:spPr>
          <a:xfrm>
            <a:off x="469900" y="756920"/>
            <a:ext cx="8347710" cy="3218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0865" y="3973830"/>
            <a:ext cx="85731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主分支(master):第一次向git仓库中提交更新记录时自动产生的一个分支。	</a:t>
            </a:r>
          </a:p>
          <a:p>
            <a:r>
              <a:rPr lang="zh-CN" altLang="en-US"/>
              <a:t>开发分支(develop):作为开发的分支，基于master 分支创建。</a:t>
            </a:r>
          </a:p>
          <a:p>
            <a:r>
              <a:rPr lang="zh-CN" altLang="en-US"/>
              <a:t>功能分支(feature):作为开发具体功能的分支，基于开发分支创建</a:t>
            </a:r>
          </a:p>
          <a:p>
            <a:r>
              <a:rPr lang="zh-CN" altLang="en-US"/>
              <a:t>功能分支 -&gt;开发分支-&gt;主分支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 defTabSz="914400"/>
            <a:r>
              <a:rPr lang="zh-CN" altLang="en-US" sz="5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可行性分析报告</a:t>
            </a:r>
            <a:endParaRPr kumimoji="0" lang="zh-CN" altLang="en-US" sz="5400" b="0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3660C4"/>
                  </a:gs>
                  <a:gs pos="1000">
                    <a:srgbClr val="FE91E0"/>
                  </a:gs>
                </a:gsLst>
                <a:lin ang="2700000" scaled="1"/>
              </a:gra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98420" y="877048"/>
            <a:ext cx="121146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01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参考资料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06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 dirty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参考资料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339" y="1137098"/>
            <a:ext cx="517577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[1]《可行性分析报告》GB8567——88 国家标准化管理委员会（模板）</a:t>
            </a:r>
          </a:p>
          <a:p>
            <a:r>
              <a:rPr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[2]《信息处理 数据流程图、程序流程图、系统流程图、程序网络图和系统资源图的文件编辑符号及约定》GB/T 1526 国家标准化管理委员会</a:t>
            </a:r>
          </a:p>
          <a:p>
            <a:r>
              <a:rPr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[3]严树,颜艳萍,董秋虹.基于H5技术的电脑维修App市场可行性分析[J].电脑知识与技术,2020,16(22):244-245+248.DOI:10.14004/j.cnki.ckt.2020.2646.</a:t>
            </a:r>
          </a:p>
          <a:p>
            <a:r>
              <a:rPr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[4] 浙大城市学院超算中心超算中心用户缴费流程-校内版.docx</a:t>
            </a:r>
          </a:p>
          <a:p>
            <a:r>
              <a:rPr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[5] 浙大城市学院超算中心收费用户申请表（校内学生版）.doc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项目分工及评价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07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 dirty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评分标准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40" y="872490"/>
            <a:ext cx="4983480" cy="422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 dirty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项目分工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4804" y="1420115"/>
            <a:ext cx="3781805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本次工作：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唐泽楷：工作分配、文档撰写（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曾凡来：项目子计划制定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(9)</a:t>
            </a: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李迪开：结构分解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(8)</a:t>
            </a: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郑镓豪：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ppt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制作、数据流图分析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(8)</a:t>
            </a: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高菊艺：周常会议主持及记录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(8)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" y="3315405"/>
            <a:ext cx="9144000" cy="1532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项目中的问题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08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 dirty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项目中的问题</a:t>
            </a:r>
            <a:endParaRPr lang="en-US" altLang="zh-CN" sz="2400" kern="0" dirty="0">
              <a:gradFill>
                <a:gsLst>
                  <a:gs pos="100000">
                    <a:srgbClr val="3660C4"/>
                  </a:gs>
                  <a:gs pos="1000">
                    <a:srgbClr val="FE91E0"/>
                  </a:gs>
                </a:gsLst>
                <a:lin ang="2700000" scaled="1"/>
              </a:gradFill>
              <a:latin typeface="思源宋体 CN Heavy" panose="02020900000000000000" charset="-122"/>
              <a:ea typeface="思源宋体 CN Heavy" panose="02020900000000000000" charset="-122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F1E68-ABE4-080F-747C-4DE9D7C43119}"/>
              </a:ext>
            </a:extLst>
          </p:cNvPr>
          <p:cNvSpPr txBox="1"/>
          <p:nvPr/>
        </p:nvSpPr>
        <p:spPr>
          <a:xfrm>
            <a:off x="1914862" y="1744755"/>
            <a:ext cx="51700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不知道系统像充值或具体实现这类是否应该做；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还没有进行市场调研；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不知道系统该做到哪个地步；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对于移动端的实现方式还</a:t>
            </a:r>
            <a:r>
              <a:rPr lang="zh-CN" altLang="en-US"/>
              <a:t>没决定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kumimoji="0" lang="zh-CN" altLang="en-US" sz="2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noFill/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4897" y="2623523"/>
            <a:ext cx="3665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感谢大家的观看</a:t>
            </a:r>
          </a:p>
        </p:txBody>
      </p:sp>
      <p:sp>
        <p:nvSpPr>
          <p:cNvPr id="12" name="文本框 16"/>
          <p:cNvSpPr txBox="1"/>
          <p:nvPr/>
        </p:nvSpPr>
        <p:spPr>
          <a:xfrm>
            <a:off x="953207" y="1592464"/>
            <a:ext cx="7235760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</a:rPr>
              <a:t>未来可期 敬请期待</a:t>
            </a:r>
            <a:endParaRPr kumimoji="0" lang="zh-CN" altLang="en-US" sz="6000" b="0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3660C4"/>
                  </a:gs>
                  <a:gs pos="1000">
                    <a:srgbClr val="FE91E0"/>
                  </a:gs>
                </a:gsLst>
                <a:lin ang="2700000" scaled="1"/>
              </a:gra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 w="317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NEW PRODUCT LAUNCH</a:t>
            </a:r>
            <a:endParaRPr kumimoji="0" lang="zh-CN" altLang="en-US" sz="1800" b="0" i="0" u="none" strike="noStrike" kern="1200" cap="none" spc="0" normalizeH="0" baseline="0" noProof="0">
              <a:ln w="3175">
                <a:solidFill>
                  <a:prstClr val="white"/>
                </a:solidFill>
              </a:ln>
              <a:noFill/>
              <a:effectLst/>
              <a:uLnTx/>
              <a:uFillTx/>
              <a:latin typeface="Montserrat Black" panose="00000A00000000000000" pitchFamily="2" charset="0"/>
              <a:ea typeface="MiSans Light" panose="00000400000000000000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3.26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395ABF"/>
              </a:solidFill>
              <a:effectLst/>
              <a:uLnTx/>
              <a:uFillTx/>
              <a:latin typeface="Montserrat Black" panose="00000A00000000000000" pitchFamily="2" charset="0"/>
              <a:ea typeface="MiSans Light" panose="00000400000000000000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浙江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·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杭州</a:t>
            </a: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455467" y="2777412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551869" y="2777412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4" name="椭圆 13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58445" y="255905"/>
            <a:ext cx="261239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可行性研究报告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94828" y="1024922"/>
            <a:ext cx="3517549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0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项目背景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2880" y="1584325"/>
            <a:ext cx="4038600" cy="130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50">
                <a:cs typeface="MiSans Light" panose="00000400000000000000" charset="-122"/>
              </a:rPr>
              <a:t>随着科技的发展，超算成为了推动科研的重要力量。我校已建成省内首家公办超算中心。同时，目前面向超算中心的门户网站较少。该系统是基于我校超算中心建立的，旨在为全校师生提供统一的在线服务平台，包括新闻的发布、账号的申请、充值、制度查阅和成果的申报。</a:t>
            </a:r>
          </a:p>
        </p:txBody>
      </p:sp>
      <p:sp>
        <p:nvSpPr>
          <p:cNvPr id="6" name="椭圆 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368300" y="3593448"/>
            <a:ext cx="1097280" cy="259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5000">
                <a:srgbClr val="3660C4"/>
              </a:gs>
              <a:gs pos="100000">
                <a:srgbClr val="ABCDF5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rgbClr val="3660C4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+mj-ea"/>
                <a:ea typeface="+mj-ea"/>
              </a:rPr>
              <a:t>项目要求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95910" y="3957955"/>
            <a:ext cx="4030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1.提供超算中心的介绍和最新动态信息；2.超算中心账号的申请及管理、充值；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3.用户手册和政策制度的查询；4.成果奖励的申报；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5.后台账号的管理和新闻的发布；6.后台费用的结算；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7.后台奖励的统一发放；8.超算资源的可用情况查询和预约。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68300" y="3256188"/>
            <a:ext cx="83509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b="33317"/>
          <a:stretch>
            <a:fillRect/>
          </a:stretch>
        </p:blipFill>
        <p:spPr>
          <a:xfrm>
            <a:off x="4474845" y="767080"/>
            <a:ext cx="3013075" cy="3768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2775" y="4561205"/>
            <a:ext cx="4239895" cy="530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[1]《可行性分析报告》GB8567——88 </a:t>
            </a:r>
          </a:p>
          <a:p>
            <a:r>
              <a:rPr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国家标准化管理委员会（模板）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41630" y="1101725"/>
            <a:ext cx="13823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zh-CN" altLang="en-US" sz="2000">
                <a:latin typeface="Montserrat ExtraBold" panose="00000900000000000000" pitchFamily="2" charset="0"/>
              </a:rPr>
              <a:t>处理流程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34056" y="1532231"/>
            <a:ext cx="307308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用户提交申请，数据发送后台，等待管理员审核，通过后为其发送账号。</a:t>
            </a:r>
          </a:p>
        </p:txBody>
      </p:sp>
      <p:sp>
        <p:nvSpPr>
          <p:cNvPr id="9" name="矩形 8"/>
          <p:cNvSpPr/>
          <p:nvPr/>
        </p:nvSpPr>
        <p:spPr>
          <a:xfrm>
            <a:off x="258445" y="255905"/>
            <a:ext cx="252857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项目流程</a:t>
            </a:r>
          </a:p>
        </p:txBody>
      </p: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84955" y="1356995"/>
            <a:ext cx="5059045" cy="178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5609" r="7951"/>
          <a:stretch>
            <a:fillRect/>
          </a:stretch>
        </p:blipFill>
        <p:spPr>
          <a:xfrm>
            <a:off x="161925" y="2135505"/>
            <a:ext cx="4120515" cy="241744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913630" y="1101725"/>
            <a:ext cx="205994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zh-CN" altLang="en-US" sz="2000">
                <a:latin typeface="Montserrat ExtraBold" panose="00000900000000000000" pitchFamily="2" charset="0"/>
              </a:rPr>
              <a:t>数据流程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927011" y="1532555"/>
            <a:ext cx="307308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用户提交充值，向后台发送，由充值系统自动处理，更新账户余额信息。</a:t>
            </a: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l="6708" t="50483" r="3848"/>
          <a:stretch>
            <a:fillRect/>
          </a:stretch>
        </p:blipFill>
        <p:spPr>
          <a:xfrm>
            <a:off x="4307205" y="2009140"/>
            <a:ext cx="4355465" cy="2526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445" y="4535170"/>
            <a:ext cx="8517255" cy="5511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[2]《信息处理 数据流程图、程序流程图、系统流程图、程序网络图和系统资源图的文件编辑符号及约定》GB/T 1526 国家标准化管理委员会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8445" y="255905"/>
            <a:ext cx="26670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项目可行性分析</a:t>
            </a:r>
          </a:p>
        </p:txBody>
      </p:sp>
      <p:sp>
        <p:nvSpPr>
          <p:cNvPr id="9" name="椭圆 8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55930" y="2595245"/>
            <a:ext cx="4225925" cy="2040255"/>
            <a:chOff x="6684" y="3373"/>
            <a:chExt cx="6655" cy="3213"/>
          </a:xfrm>
        </p:grpSpPr>
        <p:sp>
          <p:nvSpPr>
            <p:cNvPr id="17" name="矩形: 圆角 16"/>
            <p:cNvSpPr/>
            <p:nvPr/>
          </p:nvSpPr>
          <p:spPr>
            <a:xfrm>
              <a:off x="6684" y="3373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811" y="3514"/>
              <a:ext cx="748" cy="748"/>
            </a:xfrm>
            <a:prstGeom prst="ellipse">
              <a:avLst/>
            </a:prstGeom>
            <a:gradFill flip="none" rotWithShape="1">
              <a:gsLst>
                <a:gs pos="15000">
                  <a:srgbClr val="3660C4"/>
                </a:gs>
                <a:gs pos="100000">
                  <a:srgbClr val="ABCDF5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3660C4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27" y="3498"/>
              <a:ext cx="5712" cy="3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经济可行性分析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基本建设投资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此前超算中心的线下建设已经完成，本系统是基于原系统开发的，无基础设施建设需求。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其他一次性支出</a:t>
              </a:r>
              <a:r>
                <a:rPr lang="en-US" altLang="zh-CN">
                  <a:cs typeface="MiSans Light" panose="00000400000000000000" charset="-122"/>
                </a:rPr>
                <a:t>         </a:t>
              </a:r>
              <a:r>
                <a:rPr lang="zh-CN" altLang="en-US">
                  <a:cs typeface="MiSans Light" panose="00000400000000000000" charset="-122"/>
                </a:rPr>
                <a:t>用户账户数据库的建立或迁移；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非一次性支出</a:t>
              </a:r>
              <a:r>
                <a:rPr lang="en-US" altLang="zh-CN">
                  <a:cs typeface="MiSans Light" panose="00000400000000000000" charset="-122"/>
                </a:rPr>
                <a:t>            </a:t>
              </a:r>
              <a:r>
                <a:rPr lang="zh-CN" altLang="en-US">
                  <a:cs typeface="MiSans Light" panose="00000400000000000000" charset="-122"/>
                </a:rPr>
                <a:t>服务器的每月费用；系统维护费用。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一次性收益</a:t>
              </a:r>
              <a:r>
                <a:rPr lang="en-US" altLang="zh-CN">
                  <a:cs typeface="MiSans Light" panose="00000400000000000000" charset="-122"/>
                </a:rPr>
                <a:t>   </a:t>
              </a:r>
              <a:r>
                <a:rPr lang="zh-CN" altLang="en-US">
                  <a:cs typeface="MiSans Light" panose="00000400000000000000" charset="-122"/>
                </a:rPr>
                <a:t>提高了人力资源的利用效率，以及超算资源的利用效率；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非一次性收益</a:t>
              </a:r>
              <a:r>
                <a:rPr lang="en-US" altLang="zh-CN">
                  <a:cs typeface="MiSans Light" panose="00000400000000000000" charset="-122"/>
                </a:rPr>
                <a:t>            </a:t>
              </a:r>
              <a:r>
                <a:rPr lang="zh-CN" altLang="en-US">
                  <a:cs typeface="MiSans Light" panose="00000400000000000000" charset="-122"/>
                </a:rPr>
                <a:t>提高长期繁杂申请工作的效率。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不可定量的收益</a:t>
              </a:r>
              <a:r>
                <a:rPr lang="en-US" altLang="zh-CN">
                  <a:cs typeface="MiSans Light" panose="00000400000000000000" charset="-122"/>
                </a:rPr>
                <a:t>         </a:t>
              </a:r>
              <a:r>
                <a:rPr lang="zh-CN" altLang="en-US">
                  <a:cs typeface="MiSans Light" panose="00000400000000000000" charset="-122"/>
                </a:rPr>
                <a:t>可以降低使用门槛，提高用户使用率。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23" y="3593"/>
              <a:ext cx="734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02.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49775" y="807085"/>
            <a:ext cx="4225925" cy="2033905"/>
            <a:chOff x="6684" y="4862"/>
            <a:chExt cx="6655" cy="3203"/>
          </a:xfrm>
        </p:grpSpPr>
        <p:sp>
          <p:nvSpPr>
            <p:cNvPr id="20" name="矩形: 圆角 19"/>
            <p:cNvSpPr/>
            <p:nvPr/>
          </p:nvSpPr>
          <p:spPr>
            <a:xfrm>
              <a:off x="6684" y="4862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811" y="5006"/>
              <a:ext cx="749" cy="749"/>
            </a:xfrm>
            <a:prstGeom prst="ellipse">
              <a:avLst/>
            </a:prstGeom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72000">
                  <a:srgbClr val="FE91E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FE91E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27" y="4977"/>
              <a:ext cx="5167" cy="3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社会可行性分析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法律方面的可行性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确保网站收集、存储和处理用户数据的合规性，符合相关数据隐私法律法规，如《个人信息保护法》等；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采取必要的措施保护用户数据安全，防止数据泄露和未经授权的访问。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提供的线上充值服务，需遵守《电子商务法》等相关法规，包括消费者权益保护、线上支付安全等方面的规定。</a:t>
              </a:r>
            </a:p>
            <a:p>
              <a:pPr>
                <a:lnSpc>
                  <a:spcPct val="150000"/>
                </a:lnSpc>
              </a:pPr>
              <a:endParaRPr lang="zh-CN" altLang="en-US">
                <a:cs typeface="MiSans Light" panose="000004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817" y="5114"/>
              <a:ext cx="734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03.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12005" y="2561590"/>
            <a:ext cx="4225925" cy="2248535"/>
            <a:chOff x="6684" y="6466"/>
            <a:chExt cx="6655" cy="3541"/>
          </a:xfrm>
        </p:grpSpPr>
        <p:sp>
          <p:nvSpPr>
            <p:cNvPr id="21" name="矩形: 圆角 20"/>
            <p:cNvSpPr/>
            <p:nvPr/>
          </p:nvSpPr>
          <p:spPr>
            <a:xfrm>
              <a:off x="6684" y="6466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811" y="6608"/>
              <a:ext cx="748" cy="748"/>
            </a:xfrm>
            <a:prstGeom prst="ellipse">
              <a:avLst/>
            </a:prstGeom>
            <a:gradFill flip="none" rotWithShape="1">
              <a:gsLst>
                <a:gs pos="15000">
                  <a:srgbClr val="3660C4"/>
                </a:gs>
                <a:gs pos="100000">
                  <a:srgbClr val="ABCDF5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3660C4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27" y="6592"/>
              <a:ext cx="5167" cy="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管理可行性分析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a．系统的运行寿命预计为至少5年，需要确保系统稳定性和可持续性；b．需要在项目启动前进行系统方案选择比较，预计比较时间为1周。c．经费投资暂无来源，可能经费来源为超算中心的资金投入，投资限制取决于超算中心的财政状况和预算安排；d．需要遵守相关的数据保护法律和隐私政策，确保用户信息安全；遵守超算中心使用的相关政策，不涉及敏感信息和违法内容</a:t>
              </a:r>
              <a:r>
                <a:rPr lang="en-US" altLang="zh-CN">
                  <a:cs typeface="MiSans Light" panose="00000400000000000000" charset="-122"/>
                </a:rPr>
                <a:t>e</a:t>
              </a:r>
              <a:r>
                <a:rPr lang="zh-CN" altLang="en-US">
                  <a:cs typeface="MiSans Light" panose="00000400000000000000" charset="-122"/>
                </a:rPr>
                <a:t>．可利用信息：超级计算机运行数据；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可利用资源：开发人员；</a:t>
              </a:r>
            </a:p>
            <a:p>
              <a:pPr>
                <a:lnSpc>
                  <a:spcPct val="150000"/>
                </a:lnSpc>
              </a:pPr>
              <a:endParaRPr lang="zh-CN" altLang="en-US">
                <a:cs typeface="MiSans Light" panose="000004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43" y="6711"/>
              <a:ext cx="869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04.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55600" y="806450"/>
            <a:ext cx="4225290" cy="643890"/>
            <a:chOff x="6684" y="2840"/>
            <a:chExt cx="6654" cy="1014"/>
          </a:xfrm>
        </p:grpSpPr>
        <p:sp>
          <p:nvSpPr>
            <p:cNvPr id="3" name="矩形: 圆角 16"/>
            <p:cNvSpPr/>
            <p:nvPr>
              <p:custDataLst>
                <p:tags r:id="rId1"/>
              </p:custDataLst>
            </p:nvPr>
          </p:nvSpPr>
          <p:spPr>
            <a:xfrm>
              <a:off x="6684" y="2840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>
              <p:custDataLst>
                <p:tags r:id="rId2"/>
              </p:custDataLst>
            </p:nvPr>
          </p:nvSpPr>
          <p:spPr>
            <a:xfrm>
              <a:off x="6842" y="2970"/>
              <a:ext cx="749" cy="749"/>
            </a:xfrm>
            <a:prstGeom prst="ellipse">
              <a:avLst/>
            </a:prstGeom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72000">
                  <a:srgbClr val="FE91E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FE91E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3"/>
              </p:custDataLst>
            </p:nvPr>
          </p:nvSpPr>
          <p:spPr>
            <a:xfrm>
              <a:off x="6838" y="3075"/>
              <a:ext cx="734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01.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110615" y="867410"/>
            <a:ext cx="928370" cy="197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63625" y="806365"/>
            <a:ext cx="3048000" cy="175323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技术可行性分析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a．本系统对于资源的需求较低，开发可以暂时基于个人计算机进行，可以实现；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b．本系统可以通过dreamwaver photoshop spring idea等进行搭建，可以实现；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c．系统对于开发要求也不高，本项目团队有五人，可以完成；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d．本系统对于开发要求不高，可以在规定时间内完成。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4195" y="4542155"/>
            <a:ext cx="80943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[3]严树,颜艳萍,董秋虹.基于H5技术的电脑维修App市场可行性分析[J].电脑知识与技术,2020,16(22):244-245+248.DOI:10.14004/j.cnki.ckt.2020.2646.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8445" y="255905"/>
            <a:ext cx="26670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技术可行性分析</a:t>
            </a:r>
          </a:p>
        </p:txBody>
      </p:sp>
      <p:sp>
        <p:nvSpPr>
          <p:cNvPr id="9" name="椭圆 8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935" y="906780"/>
            <a:ext cx="4569460" cy="3968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1380" y="826770"/>
            <a:ext cx="4292600" cy="4048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项目章程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02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项目章程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6741" y="4858871"/>
            <a:ext cx="81451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126940" y="4858871"/>
            <a:ext cx="8901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8445" y="872490"/>
            <a:ext cx="5121275" cy="383095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563235" y="1777365"/>
            <a:ext cx="3212465" cy="2974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457200"/>
            <a:r>
              <a:rPr lang="zh-CN" altLang="en-US"/>
              <a:t>以上是项目的基本信息和关键内容，为了确保项目顺利进行，我们会严格按照项目计划表和方法进行相关工作，与团队成员保持密切沟通，及时解决问题。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c9ae2d5-5322-47e6-a2c6-33aecd9b24b9"/>
  <p:tag name="ISLIDE.GUIDESSETTING" val="{&quot;Id&quot;:&quot;GuidesStyle_Moderate&quot;,&quot;Name&quot;:&quot;GuidesStyle_Moderate&quot;,&quot;Kind&quot;:&quot;System&quot;,&quot;OldGuidesSetting&quot;:{&quot;HeaderHeight&quot;:13.0,&quot;FooterHeight&quot;:6.0,&quot;SideMargin&quot;:4.0,&quot;TopMargin&quot;:0.0,&quot;BottomMargin&quot;:0.0,&quot;IntervalMargin&quot;:1.5}}"/>
  <p:tag name="COMMONDATA" val="eyJjb3VudCI6MTksImhkaWQiOiI3MGVmOTYzYWFhODk2NzZlMDE0M2FjNWY1MDVmOGI5YyIsInVzZXJDb3VudCI6MTN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2.8897637795276,&quot;width&quot;:14400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浅色科技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3660C4"/>
      </a:accent1>
      <a:accent2>
        <a:srgbClr val="FE91E0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2023稻壳模版规范1">
      <a:majorFont>
        <a:latin typeface="MiSans Bold"/>
        <a:ea typeface="思源宋体 CN Heavy"/>
        <a:cs typeface=""/>
      </a:majorFont>
      <a:minorFont>
        <a:latin typeface="MiSans Light"/>
        <a:ea typeface="MiSans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科技发布会</Template>
  <TotalTime>1</TotalTime>
  <Words>1249</Words>
  <Application>Microsoft Office PowerPoint</Application>
  <PresentationFormat>全屏显示(16:9)</PresentationFormat>
  <Paragraphs>169</Paragraphs>
  <Slides>37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Arial</vt:lpstr>
      <vt:lpstr>思源宋体 CN Heavy</vt:lpstr>
      <vt:lpstr>MiSans Light</vt:lpstr>
      <vt:lpstr>Montserrat ExtraBold</vt:lpstr>
      <vt:lpstr>Times New Roman</vt:lpstr>
      <vt:lpstr>Montserrat Black</vt:lpstr>
      <vt:lpstr>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M15873</dc:creator>
  <cp:lastModifiedBy>泽楷 唐</cp:lastModifiedBy>
  <cp:revision>65</cp:revision>
  <dcterms:created xsi:type="dcterms:W3CDTF">2023-08-09T09:21:00Z</dcterms:created>
  <dcterms:modified xsi:type="dcterms:W3CDTF">2024-03-24T10:06:08Z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C5719561EF66423D8F914CEBE04CB983_12</vt:lpwstr>
  </property>
  <property fmtid="{D5CDD505-2E9C-101B-9397-08002B2CF9AE}" pid="3" name="KSOProductBuildVer">
    <vt:lpwstr>2052-11.1.0.15309</vt:lpwstr>
  </property>
  <property fmtid="{D5CDD505-2E9C-101B-9397-08002B2CF9AE}" pid="4" name="KSOTemplateUUID">
    <vt:lpwstr>v1.0_mb_MMqn+cAplvfp40vMHu0q7A==</vt:lpwstr>
  </property>
</Properties>
</file>